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" panose="020B0604020202020204" charset="0"/>
      <p:regular r:id="rId16"/>
    </p:embeddedFont>
    <p:embeddedFont>
      <p:font typeface="Halant Medium Bold" panose="020B0604020202020204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6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1.7.2023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096893" y="1079145"/>
            <a:ext cx="7842579" cy="8128710"/>
          </a:xfrm>
          <a:custGeom>
            <a:avLst/>
            <a:gdLst/>
            <a:ahLst/>
            <a:cxnLst/>
            <a:rect l="l" t="t" r="r" b="b"/>
            <a:pathLst>
              <a:path w="7842579" h="8128710">
                <a:moveTo>
                  <a:pt x="0" y="0"/>
                </a:moveTo>
                <a:lnTo>
                  <a:pt x="7842579" y="0"/>
                </a:lnTo>
                <a:lnTo>
                  <a:pt x="7842579" y="8128710"/>
                </a:lnTo>
                <a:lnTo>
                  <a:pt x="0" y="812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302292"/>
            <a:ext cx="6777605" cy="3682417"/>
            <a:chOff x="0" y="0"/>
            <a:chExt cx="9036806" cy="49098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488278"/>
              <a:ext cx="7877103" cy="1421611"/>
              <a:chOff x="0" y="0"/>
              <a:chExt cx="2426093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240069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400693" h="360680">
                    <a:moveTo>
                      <a:pt x="2400693" y="180340"/>
                    </a:moveTo>
                    <a:cubicBezTo>
                      <a:pt x="2400693" y="81280"/>
                      <a:pt x="2320683" y="0"/>
                      <a:pt x="222035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20353" y="360680"/>
                    </a:lnTo>
                    <a:cubicBezTo>
                      <a:pt x="2319413" y="360680"/>
                      <a:pt x="2400693" y="279400"/>
                      <a:pt x="2400693" y="18034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67881" y="3707594"/>
              <a:ext cx="6741342" cy="1002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spc="54">
                  <a:solidFill>
                    <a:srgbClr val="FFFFFF"/>
                  </a:solidFill>
                  <a:latin typeface="Clear Sans Regular"/>
                </a:rPr>
                <a:t>Разработка на Preact и компарација со React. Анализа на брзина, техники за употреба, предности и негативности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9036806" cy="286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280"/>
                </a:lnSpc>
              </a:pPr>
              <a:r>
                <a:rPr lang="en-US" sz="14800">
                  <a:solidFill>
                    <a:srgbClr val="191919"/>
                  </a:solidFill>
                  <a:latin typeface="Halant Medium Bold"/>
                </a:rPr>
                <a:t>PREACT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124890" y="2161054"/>
            <a:ext cx="9786585" cy="5964892"/>
          </a:xfrm>
          <a:custGeom>
            <a:avLst/>
            <a:gdLst/>
            <a:ahLst/>
            <a:cxnLst/>
            <a:rect l="l" t="t" r="r" b="b"/>
            <a:pathLst>
              <a:path w="9786585" h="5964892">
                <a:moveTo>
                  <a:pt x="0" y="0"/>
                </a:moveTo>
                <a:lnTo>
                  <a:pt x="9786585" y="0"/>
                </a:lnTo>
                <a:lnTo>
                  <a:pt x="9786585" y="5964892"/>
                </a:lnTo>
                <a:lnTo>
                  <a:pt x="0" y="596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98001" y="3459137"/>
            <a:ext cx="12091998" cy="168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36"/>
              </a:lnSpc>
              <a:spcBef>
                <a:spcPct val="0"/>
              </a:spcBef>
            </a:pPr>
            <a:r>
              <a:rPr lang="en-US" sz="9811">
                <a:solidFill>
                  <a:srgbClr val="000000"/>
                </a:solidFill>
                <a:latin typeface="Montserrat Classic Bold"/>
              </a:rPr>
              <a:t>БЛАГОДАРАМ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8489" y="4981575"/>
            <a:ext cx="9971022" cy="141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  <a:spcBef>
                <a:spcPct val="0"/>
              </a:spcBef>
            </a:pPr>
            <a:r>
              <a:rPr lang="en-US" sz="8300">
                <a:solidFill>
                  <a:srgbClr val="8C52FF"/>
                </a:solidFill>
                <a:latin typeface="Montserrat Classic"/>
              </a:rPr>
              <a:t>НА ВНИМАНИЕТО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68811"/>
            <a:ext cx="580737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Preact е брза и едноставна JavaScript библиотека за градење кориснички интерфејси, додека React е широко употребувана JavaScript библиотека за креирање интерактивни UI компоненти.</a:t>
            </a:r>
          </a:p>
        </p:txBody>
      </p:sp>
      <p:sp>
        <p:nvSpPr>
          <p:cNvPr id="3" name="Freeform 3"/>
          <p:cNvSpPr/>
          <p:nvPr/>
        </p:nvSpPr>
        <p:spPr>
          <a:xfrm rot="2700000" flipH="1" flipV="1">
            <a:off x="10168747" y="-5197216"/>
            <a:ext cx="12789569" cy="10394432"/>
          </a:xfrm>
          <a:custGeom>
            <a:avLst/>
            <a:gdLst/>
            <a:ahLst/>
            <a:cxnLst/>
            <a:rect l="l" t="t" r="r" b="b"/>
            <a:pathLst>
              <a:path w="12789569" h="10394432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43211">
            <a:off x="-2385201" y="6220695"/>
            <a:ext cx="9797381" cy="9797381"/>
          </a:xfrm>
          <a:custGeom>
            <a:avLst/>
            <a:gdLst/>
            <a:ahLst/>
            <a:cxnLst/>
            <a:rect l="l" t="t" r="r" b="b"/>
            <a:pathLst>
              <a:path w="9797381" h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6749" y="4114638"/>
            <a:ext cx="7873210" cy="5904907"/>
          </a:xfrm>
          <a:custGeom>
            <a:avLst/>
            <a:gdLst/>
            <a:ahLst/>
            <a:cxnLst/>
            <a:rect l="l" t="t" r="r" b="b"/>
            <a:pathLst>
              <a:path w="7873210" h="5904907">
                <a:moveTo>
                  <a:pt x="0" y="0"/>
                </a:moveTo>
                <a:lnTo>
                  <a:pt x="7873210" y="0"/>
                </a:lnTo>
                <a:lnTo>
                  <a:pt x="7873210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63324"/>
            <a:ext cx="8067311" cy="158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Classic Bold"/>
              </a:rPr>
              <a:t>ШТО ПРЕТСТАВУВА PREACT, А ШТО REACT?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6530576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01592" y="5641845"/>
            <a:ext cx="9736248" cy="9736248"/>
          </a:xfrm>
          <a:custGeom>
            <a:avLst/>
            <a:gdLst/>
            <a:ahLst/>
            <a:cxnLst/>
            <a:rect l="l" t="t" r="r" b="b"/>
            <a:pathLst>
              <a:path w="9736248" h="9736248">
                <a:moveTo>
                  <a:pt x="0" y="0"/>
                </a:moveTo>
                <a:lnTo>
                  <a:pt x="9736248" y="0"/>
                </a:lnTo>
                <a:lnTo>
                  <a:pt x="9736248" y="9736248"/>
                </a:lnTo>
                <a:lnTo>
                  <a:pt x="0" y="973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61515" y="1306112"/>
            <a:ext cx="7825583" cy="5217055"/>
          </a:xfrm>
          <a:custGeom>
            <a:avLst/>
            <a:gdLst/>
            <a:ahLst/>
            <a:cxnLst/>
            <a:rect l="l" t="t" r="r" b="b"/>
            <a:pathLst>
              <a:path w="7825583" h="5217055">
                <a:moveTo>
                  <a:pt x="0" y="0"/>
                </a:moveTo>
                <a:lnTo>
                  <a:pt x="7825583" y="0"/>
                </a:lnTo>
                <a:lnTo>
                  <a:pt x="7825583" y="5217055"/>
                </a:lnTo>
                <a:lnTo>
                  <a:pt x="0" y="5217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50664" y="1052253"/>
            <a:ext cx="6024436" cy="26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serrat Classic Bold"/>
              </a:rPr>
              <a:t>КРЕИРАЊЕ И СТАРТУВАЊЕ НА АПЛИКАЦИЈА ВО PREACT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50664" y="4068217"/>
            <a:ext cx="60244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Инсталирање на Node.js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50664" y="4621342"/>
            <a:ext cx="60244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npm install -g preact-cli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0664" y="5176967"/>
            <a:ext cx="60244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preact create default my-preact-app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0664" y="5732592"/>
            <a:ext cx="60244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cd my-preact-app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50664" y="6288217"/>
            <a:ext cx="60244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npm run dev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5528" y="3701377"/>
            <a:ext cx="5403891" cy="4112999"/>
          </a:xfrm>
          <a:custGeom>
            <a:avLst/>
            <a:gdLst/>
            <a:ahLst/>
            <a:cxnLst/>
            <a:rect l="l" t="t" r="r" b="b"/>
            <a:pathLst>
              <a:path w="5403891" h="4112999">
                <a:moveTo>
                  <a:pt x="0" y="0"/>
                </a:moveTo>
                <a:lnTo>
                  <a:pt x="5403890" y="0"/>
                </a:lnTo>
                <a:lnTo>
                  <a:pt x="5403890" y="4112999"/>
                </a:lnTo>
                <a:lnTo>
                  <a:pt x="0" y="41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3377" y="3701377"/>
            <a:ext cx="5995888" cy="4128747"/>
          </a:xfrm>
          <a:custGeom>
            <a:avLst/>
            <a:gdLst/>
            <a:ahLst/>
            <a:cxnLst/>
            <a:rect l="l" t="t" r="r" b="b"/>
            <a:pathLst>
              <a:path w="5995888" h="4128747">
                <a:moveTo>
                  <a:pt x="0" y="0"/>
                </a:moveTo>
                <a:lnTo>
                  <a:pt x="5995888" y="0"/>
                </a:lnTo>
                <a:lnTo>
                  <a:pt x="5995888" y="4128748"/>
                </a:lnTo>
                <a:lnTo>
                  <a:pt x="0" y="4128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0931" y="8122444"/>
            <a:ext cx="2973084" cy="40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99">
                <a:solidFill>
                  <a:srgbClr val="FFFFFF"/>
                </a:solidFill>
                <a:latin typeface="Clear Sans Regular"/>
              </a:rPr>
              <a:t>Preact vs React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40918" y="2000608"/>
            <a:ext cx="12006163" cy="113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alant Medium Bold"/>
              </a:rPr>
              <a:t>Споредба на брзина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4779" y="8122444"/>
            <a:ext cx="2973084" cy="82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99">
                <a:solidFill>
                  <a:srgbClr val="FFFFFF"/>
                </a:solidFill>
                <a:latin typeface="Clear Sans Regular"/>
              </a:rPr>
              <a:t>Preact vs other frameworks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3358" y="1563381"/>
            <a:ext cx="12601284" cy="113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191919"/>
                </a:solidFill>
                <a:latin typeface="Halant Medium Bold"/>
              </a:rPr>
              <a:t>Предности на Preact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43358" y="4082351"/>
            <a:ext cx="5396075" cy="1205335"/>
            <a:chOff x="0" y="0"/>
            <a:chExt cx="7194767" cy="1607113"/>
          </a:xfrm>
        </p:grpSpPr>
        <p:sp>
          <p:nvSpPr>
            <p:cNvPr id="4" name="Freeform 4"/>
            <p:cNvSpPr/>
            <p:nvPr/>
          </p:nvSpPr>
          <p:spPr>
            <a:xfrm rot="-10800000">
              <a:off x="0" y="28837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125430" y="-28575"/>
              <a:ext cx="5069336" cy="1635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Модуларна архитектура за подобра контрола на големината на пакетот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9116" y="499588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43358" y="5643051"/>
            <a:ext cx="5396075" cy="1617696"/>
            <a:chOff x="0" y="0"/>
            <a:chExt cx="7194767" cy="2156928"/>
          </a:xfrm>
        </p:grpSpPr>
        <p:sp>
          <p:nvSpPr>
            <p:cNvPr id="8" name="Freeform 8"/>
            <p:cNvSpPr/>
            <p:nvPr/>
          </p:nvSpPr>
          <p:spPr>
            <a:xfrm rot="-10800000">
              <a:off x="0" y="303745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125430" y="-28575"/>
              <a:ext cx="5069336" cy="218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Компатибилен со екосистемот React за искористување на постоечките библиотеки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9116" y="774496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43358" y="7637739"/>
            <a:ext cx="5396075" cy="1162079"/>
            <a:chOff x="0" y="0"/>
            <a:chExt cx="7194767" cy="1549439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125430" y="217496"/>
              <a:ext cx="5069336" cy="1085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Флексибилност и приспособување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19116" y="470751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48567" y="3876170"/>
            <a:ext cx="5396075" cy="1617696"/>
            <a:chOff x="0" y="0"/>
            <a:chExt cx="7194767" cy="2156928"/>
          </a:xfrm>
        </p:grpSpPr>
        <p:sp>
          <p:nvSpPr>
            <p:cNvPr id="16" name="Freeform 16"/>
            <p:cNvSpPr/>
            <p:nvPr/>
          </p:nvSpPr>
          <p:spPr>
            <a:xfrm rot="-10800000">
              <a:off x="0" y="303745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125430" y="-28575"/>
              <a:ext cx="5069336" cy="218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Поддржува поголем дел од API на React, што го олеснува префрлањето од React на Preact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9116" y="774496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48567" y="5870859"/>
            <a:ext cx="5396075" cy="1162079"/>
            <a:chOff x="0" y="0"/>
            <a:chExt cx="7194767" cy="1549439"/>
          </a:xfrm>
        </p:grpSpPr>
        <p:sp>
          <p:nvSpPr>
            <p:cNvPr id="20" name="Freeform 20"/>
            <p:cNvSpPr/>
            <p:nvPr/>
          </p:nvSpPr>
          <p:spPr>
            <a:xfrm rot="-10800000">
              <a:off x="0" y="0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125430" y="217496"/>
              <a:ext cx="5069336" cy="1085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Активна заедница и поддршка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19116" y="470751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48567" y="7409931"/>
            <a:ext cx="5396075" cy="1617696"/>
            <a:chOff x="0" y="0"/>
            <a:chExt cx="7194767" cy="2156928"/>
          </a:xfrm>
        </p:grpSpPr>
        <p:sp>
          <p:nvSpPr>
            <p:cNvPr id="24" name="Freeform 24"/>
            <p:cNvSpPr/>
            <p:nvPr/>
          </p:nvSpPr>
          <p:spPr>
            <a:xfrm rot="-10800000">
              <a:off x="0" y="303745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2125430" y="-28575"/>
              <a:ext cx="5069336" cy="218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Идеален за средини со критични перформанси или ограничени со ресурси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19116" y="774496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3358" y="1563381"/>
            <a:ext cx="12601284" cy="113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191919"/>
                </a:solidFill>
                <a:latin typeface="Halant Medium Bold"/>
              </a:rPr>
              <a:t>Предности на React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43358" y="3876170"/>
            <a:ext cx="5396075" cy="1617696"/>
            <a:chOff x="0" y="0"/>
            <a:chExt cx="7194767" cy="2156928"/>
          </a:xfrm>
        </p:grpSpPr>
        <p:sp>
          <p:nvSpPr>
            <p:cNvPr id="4" name="Freeform 4"/>
            <p:cNvSpPr/>
            <p:nvPr/>
          </p:nvSpPr>
          <p:spPr>
            <a:xfrm rot="-10800000">
              <a:off x="0" y="303745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125430" y="-28575"/>
              <a:ext cx="5069336" cy="2185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Виртуелниот DOM овозможува ефикасно прикажување и ажурирања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9116" y="774496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43358" y="5870859"/>
            <a:ext cx="5396075" cy="1162079"/>
            <a:chOff x="0" y="0"/>
            <a:chExt cx="7194767" cy="1549439"/>
          </a:xfrm>
        </p:grpSpPr>
        <p:sp>
          <p:nvSpPr>
            <p:cNvPr id="8" name="Freeform 8"/>
            <p:cNvSpPr/>
            <p:nvPr/>
          </p:nvSpPr>
          <p:spPr>
            <a:xfrm rot="-10800000">
              <a:off x="0" y="0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125430" y="217496"/>
              <a:ext cx="5069336" cy="1085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Архитектура базирана на компоненти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9116" y="470751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43358" y="7616112"/>
            <a:ext cx="5396075" cy="1205335"/>
            <a:chOff x="0" y="0"/>
            <a:chExt cx="7194767" cy="1607113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28837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125430" y="-28575"/>
              <a:ext cx="5069336" cy="1635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Добро документирана и сеопфатна официјална документација.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19116" y="499588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48567" y="4103979"/>
            <a:ext cx="5396075" cy="1162079"/>
            <a:chOff x="0" y="0"/>
            <a:chExt cx="7194767" cy="1549439"/>
          </a:xfrm>
        </p:grpSpPr>
        <p:sp>
          <p:nvSpPr>
            <p:cNvPr id="16" name="Freeform 16"/>
            <p:cNvSpPr/>
            <p:nvPr/>
          </p:nvSpPr>
          <p:spPr>
            <a:xfrm rot="-10800000">
              <a:off x="0" y="0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125430" y="492404"/>
              <a:ext cx="5069336" cy="53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Оптимизации за изведба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9116" y="470751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48567" y="5870859"/>
            <a:ext cx="5396075" cy="1162079"/>
            <a:chOff x="0" y="0"/>
            <a:chExt cx="7194767" cy="1549439"/>
          </a:xfrm>
        </p:grpSpPr>
        <p:sp>
          <p:nvSpPr>
            <p:cNvPr id="20" name="Freeform 20"/>
            <p:cNvSpPr/>
            <p:nvPr/>
          </p:nvSpPr>
          <p:spPr>
            <a:xfrm rot="-10800000">
              <a:off x="0" y="0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125430" y="217496"/>
              <a:ext cx="5069336" cy="1085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Богат екосистем и заедница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19116" y="470751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48567" y="7203750"/>
            <a:ext cx="5396075" cy="2030058"/>
            <a:chOff x="0" y="0"/>
            <a:chExt cx="7194767" cy="2706744"/>
          </a:xfrm>
        </p:grpSpPr>
        <p:sp>
          <p:nvSpPr>
            <p:cNvPr id="24" name="Freeform 24"/>
            <p:cNvSpPr/>
            <p:nvPr/>
          </p:nvSpPr>
          <p:spPr>
            <a:xfrm rot="-10800000">
              <a:off x="0" y="578652"/>
              <a:ext cx="1494899" cy="1549439"/>
            </a:xfrm>
            <a:custGeom>
              <a:avLst/>
              <a:gdLst/>
              <a:ahLst/>
              <a:cxnLst/>
              <a:rect l="l" t="t" r="r" b="b"/>
              <a:pathLst>
                <a:path w="1494899" h="1549439">
                  <a:moveTo>
                    <a:pt x="0" y="0"/>
                  </a:moveTo>
                  <a:lnTo>
                    <a:pt x="1494899" y="0"/>
                  </a:lnTo>
                  <a:lnTo>
                    <a:pt x="1494899" y="1549439"/>
                  </a:lnTo>
                  <a:lnTo>
                    <a:pt x="0" y="154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2125430" y="-28575"/>
              <a:ext cx="5069336" cy="2735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191919"/>
                  </a:solidFill>
                  <a:latin typeface="Clear Sans Regular"/>
                </a:rPr>
                <a:t>Поддржува JSX, синтаксна екстензија која овозможува пишување код сличен на HTML во JavaScript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19116" y="1049403"/>
              <a:ext cx="656667" cy="6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>
                  <a:solidFill>
                    <a:srgbClr val="FFFFFF"/>
                  </a:solidFill>
                  <a:latin typeface="Halant Medium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91271" y="-18459"/>
            <a:ext cx="10305459" cy="10305459"/>
          </a:xfrm>
          <a:custGeom>
            <a:avLst/>
            <a:gdLst/>
            <a:ahLst/>
            <a:cxnLst/>
            <a:rect l="l" t="t" r="r" b="b"/>
            <a:pathLst>
              <a:path w="10305459" h="10305459">
                <a:moveTo>
                  <a:pt x="0" y="0"/>
                </a:moveTo>
                <a:lnTo>
                  <a:pt x="10305458" y="0"/>
                </a:lnTo>
                <a:lnTo>
                  <a:pt x="10305458" y="10305459"/>
                </a:lnTo>
                <a:lnTo>
                  <a:pt x="0" y="10305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39240" y="1427728"/>
            <a:ext cx="10809520" cy="7431545"/>
          </a:xfrm>
          <a:custGeom>
            <a:avLst/>
            <a:gdLst/>
            <a:ahLst/>
            <a:cxnLst/>
            <a:rect l="l" t="t" r="r" b="b"/>
            <a:pathLst>
              <a:path w="10809520" h="7431545">
                <a:moveTo>
                  <a:pt x="0" y="0"/>
                </a:moveTo>
                <a:lnTo>
                  <a:pt x="10809520" y="0"/>
                </a:lnTo>
                <a:lnTo>
                  <a:pt x="10809520" y="7431544"/>
                </a:lnTo>
                <a:lnTo>
                  <a:pt x="0" y="7431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9540">
            <a:off x="-2867334" y="-4361769"/>
            <a:ext cx="12335518" cy="12335518"/>
          </a:xfrm>
          <a:custGeom>
            <a:avLst/>
            <a:gdLst/>
            <a:ahLst/>
            <a:cxnLst/>
            <a:rect l="l" t="t" r="r" b="b"/>
            <a:pathLst>
              <a:path w="12335518" h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70936" y="1476190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8860">
            <a:off x="3752874" y="3946460"/>
            <a:ext cx="6484275" cy="1108222"/>
          </a:xfrm>
          <a:custGeom>
            <a:avLst/>
            <a:gdLst/>
            <a:ahLst/>
            <a:cxnLst/>
            <a:rect l="l" t="t" r="r" b="b"/>
            <a:pathLst>
              <a:path w="6484275" h="1108222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222694"/>
            <a:ext cx="5147712" cy="150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FFFF"/>
                </a:solidFill>
                <a:latin typeface="Montserrat Classic Bold"/>
              </a:rPr>
              <a:t>НЕДОСТАТОЦИ И ОГРАНИЧУВАЊА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03891"/>
            <a:ext cx="6084508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Иако и Preact и React имаат свои силни страни, важно е да се земат предвид нивните недостатоци и ограничувања кога се донесува одлука за тоа која библиотека да се користи.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5605" y="2023213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Намален сет на функции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45605" y="1282153"/>
            <a:ext cx="34769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PREACT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5605" y="4777579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Крива на учење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45605" y="4036519"/>
            <a:ext cx="34769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REACT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5605" y="7531945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Комплексност на проектот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5605" y="6790885"/>
            <a:ext cx="512285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ОПШТИ РАЗМИСЛУВАЊА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5605" y="2591538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Проблеми со компатибилноста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45605" y="5345904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Поголема големина на пакетот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45605" y="8100270"/>
            <a:ext cx="59396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Напори за миграција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52324" y="0"/>
            <a:ext cx="10552876" cy="10287000"/>
            <a:chOff x="0" y="0"/>
            <a:chExt cx="1407050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8315" t="24272" r="20901"/>
            <a:stretch>
              <a:fillRect/>
            </a:stretch>
          </p:blipFill>
          <p:spPr>
            <a:xfrm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6234585">
            <a:off x="-5855959" y="-3693638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8" y="0"/>
                </a:lnTo>
                <a:lnTo>
                  <a:pt x="15191718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367623">
            <a:off x="12800607" y="-443981"/>
            <a:ext cx="7424873" cy="13397966"/>
            <a:chOff x="0" y="0"/>
            <a:chExt cx="2458399" cy="4436110"/>
          </a:xfrm>
        </p:grpSpPr>
        <p:sp>
          <p:nvSpPr>
            <p:cNvPr id="6" name="Freeform 6"/>
            <p:cNvSpPr/>
            <p:nvPr/>
          </p:nvSpPr>
          <p:spPr>
            <a:xfrm>
              <a:off x="-59690" y="0"/>
              <a:ext cx="1151680" cy="4436110"/>
            </a:xfrm>
            <a:custGeom>
              <a:avLst/>
              <a:gdLst/>
              <a:ahLst/>
              <a:cxnLst/>
              <a:rect l="l" t="t" r="r" b="b"/>
              <a:pathLst>
                <a:path w="1151680" h="443611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lnTo>
                    <a:pt x="720090" y="2504440"/>
                  </a:lnTo>
                  <a:close/>
                </a:path>
              </a:pathLst>
            </a:custGeom>
            <a:solidFill>
              <a:srgbClr val="683BB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5730" y="0"/>
              <a:ext cx="966260" cy="4436110"/>
            </a:xfrm>
            <a:custGeom>
              <a:avLst/>
              <a:gdLst/>
              <a:ahLst/>
              <a:cxnLst/>
              <a:rect l="l" t="t" r="r" b="b"/>
              <a:pathLst>
                <a:path w="966260" h="443611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37820" y="0"/>
              <a:ext cx="2119309" cy="4436110"/>
            </a:xfrm>
            <a:custGeom>
              <a:avLst/>
              <a:gdLst/>
              <a:ahLst/>
              <a:cxnLst/>
              <a:rect l="l" t="t" r="r" b="b"/>
              <a:pathLst>
                <a:path w="2119309" h="4436110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683BB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39900" y="1458333"/>
            <a:ext cx="7824848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Montserrat Classic Bold"/>
              </a:rPr>
              <a:t>ШТО МОЖЕ ДА ЗАКЛУЧИМЕ?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9900" y="3989463"/>
            <a:ext cx="6154488" cy="372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58"/>
              </a:lnSpc>
              <a:spcBef>
                <a:spcPct val="0"/>
              </a:spcBef>
            </a:pPr>
            <a:r>
              <a:rPr lang="en-US" sz="2112">
                <a:solidFill>
                  <a:srgbClr val="FFFFFF"/>
                </a:solidFill>
                <a:latin typeface="Montserrat Classic"/>
              </a:rPr>
              <a:t>Изборот помеѓу Preact и React треба да се заснова на темелна евалуација на специфичните барања на проектот, мерејќи ги предностите и недостатоците на секоја библиотека. Без оглед на изборот, и Preact и React нудат моќни алатки за градење модерни, одговорни и интерактивни кориснички интерфејси, охрабрувајќи ги програмерите да создаваат исклучителни веб-искуства.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321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Classic</vt:lpstr>
      <vt:lpstr>Halant Medium Bold</vt:lpstr>
      <vt:lpstr>Montserrat Classic Bold</vt:lpstr>
      <vt:lpstr>Clear Sans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PREACT</dc:title>
  <cp:lastModifiedBy>Maja Jordanova</cp:lastModifiedBy>
  <cp:revision>1</cp:revision>
  <dcterms:created xsi:type="dcterms:W3CDTF">2006-08-16T00:00:00Z</dcterms:created>
  <dcterms:modified xsi:type="dcterms:W3CDTF">2023-07-01T22:24:04Z</dcterms:modified>
  <dc:identifier>DAFnZBw7nAI</dc:identifier>
</cp:coreProperties>
</file>